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64" r:id="rId6"/>
    <p:sldId id="257" r:id="rId7"/>
    <p:sldId id="265" r:id="rId8"/>
    <p:sldId id="260" r:id="rId9"/>
    <p:sldId id="266" r:id="rId10"/>
    <p:sldId id="261" r:id="rId11"/>
    <p:sldId id="258" r:id="rId12"/>
    <p:sldId id="259" r:id="rId13"/>
    <p:sldId id="26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720"/>
  </p:normalViewPr>
  <p:slideViewPr>
    <p:cSldViewPr snapToGrid="0">
      <p:cViewPr varScale="1">
        <p:scale>
          <a:sx n="110" d="100"/>
          <a:sy n="110" d="100"/>
        </p:scale>
        <p:origin x="-59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7D3E94-5C8D-0C45-9124-1B2719B4D346}" type="datetimeFigureOut">
              <a:rPr lang="en-US" smtClean="0"/>
              <a:pPr/>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30787-7CBC-174B-9F5B-EFF90911AAEA}" type="slidenum">
              <a:rPr lang="en-US" smtClean="0"/>
              <a:pPr/>
              <a:t>‹#›</a:t>
            </a:fld>
            <a:endParaRPr lang="en-US"/>
          </a:p>
        </p:txBody>
      </p:sp>
    </p:spTree>
    <p:extLst>
      <p:ext uri="{BB962C8B-B14F-4D97-AF65-F5344CB8AC3E}">
        <p14:creationId xmlns:p14="http://schemas.microsoft.com/office/powerpoint/2010/main" xmlns="" val="712512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mission of PTA drives everything that we do. Ask yourself, how does this support the mission of PTA? </a:t>
            </a:r>
          </a:p>
        </p:txBody>
      </p:sp>
      <p:sp>
        <p:nvSpPr>
          <p:cNvPr id="4" name="Slide Number Placeholder 3"/>
          <p:cNvSpPr>
            <a:spLocks noGrp="1"/>
          </p:cNvSpPr>
          <p:nvPr>
            <p:ph type="sldNum" sz="quarter" idx="5"/>
          </p:nvPr>
        </p:nvSpPr>
        <p:spPr/>
        <p:txBody>
          <a:bodyPr/>
          <a:lstStyle/>
          <a:p>
            <a:fld id="{60430787-7CBC-174B-9F5B-EFF90911AAEA}" type="slidenum">
              <a:rPr lang="en-US" smtClean="0"/>
              <a:pPr/>
              <a:t>2</a:t>
            </a:fld>
            <a:endParaRPr lang="en-US"/>
          </a:p>
        </p:txBody>
      </p:sp>
    </p:spTree>
    <p:extLst>
      <p:ext uri="{BB962C8B-B14F-4D97-AF65-F5344CB8AC3E}">
        <p14:creationId xmlns:p14="http://schemas.microsoft.com/office/powerpoint/2010/main" xmlns="" val="1708318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13396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FD24C-4128-4970-863A-B39704B9DB47}"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188938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2459331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3936317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2757654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3278269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1798289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2891206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131726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389089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226987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EFD24C-4128-4970-863A-B39704B9DB47}"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215814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EFD24C-4128-4970-863A-B39704B9DB47}"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336326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255087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54830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9EFD24C-4128-4970-863A-B39704B9DB47}" type="datetimeFigureOut">
              <a:rPr lang="en-US" smtClean="0"/>
              <a:pPr/>
              <a:t>4/19/2021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397501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FD24C-4128-4970-863A-B39704B9DB47}"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3879829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9EFD24C-4128-4970-863A-B39704B9DB47}" type="datetimeFigureOut">
              <a:rPr lang="en-US" smtClean="0"/>
              <a:pPr/>
              <a:t>4/19/2021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16583F9-F899-4E00-A510-552B94982EF2}" type="slidenum">
              <a:rPr lang="en-US" smtClean="0"/>
              <a:pPr/>
              <a:t>‹#›</a:t>
            </a:fld>
            <a:endParaRPr lang="en-US"/>
          </a:p>
        </p:txBody>
      </p:sp>
    </p:spTree>
    <p:extLst>
      <p:ext uri="{BB962C8B-B14F-4D97-AF65-F5344CB8AC3E}">
        <p14:creationId xmlns:p14="http://schemas.microsoft.com/office/powerpoint/2010/main" xmlns="" val="21339367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labamapta.org/pta-awards" TargetMode="External"/><Relationship Id="rId2" Type="http://schemas.openxmlformats.org/officeDocument/2006/relationships/hyperlink" Target="https://www.alabamapta.org/bylaws" TargetMode="External"/><Relationship Id="rId1" Type="http://schemas.openxmlformats.org/officeDocument/2006/relationships/slideLayout" Target="../slideLayouts/slideLayout2.xml"/><Relationship Id="rId6" Type="http://schemas.openxmlformats.org/officeDocument/2006/relationships/hyperlink" Target="mailto:danielhwhite@gmail.com" TargetMode="External"/><Relationship Id="rId5" Type="http://schemas.openxmlformats.org/officeDocument/2006/relationships/hyperlink" Target="https://www.alabamapta.org/keydates" TargetMode="External"/><Relationship Id="rId4" Type="http://schemas.openxmlformats.org/officeDocument/2006/relationships/hyperlink" Target="https://www.alabamapta.org/good-stand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A7F499-8C7B-4EA7-93E3-907B543A07AC}"/>
              </a:ext>
            </a:extLst>
          </p:cNvPr>
          <p:cNvSpPr>
            <a:spLocks noGrp="1"/>
          </p:cNvSpPr>
          <p:nvPr>
            <p:ph type="ctrTitle"/>
          </p:nvPr>
        </p:nvSpPr>
        <p:spPr/>
        <p:txBody>
          <a:bodyPr/>
          <a:lstStyle/>
          <a:p>
            <a:r>
              <a:rPr lang="en-US" dirty="0"/>
              <a:t>Board Governance</a:t>
            </a:r>
          </a:p>
        </p:txBody>
      </p:sp>
      <p:sp>
        <p:nvSpPr>
          <p:cNvPr id="3" name="Subtitle 2">
            <a:extLst>
              <a:ext uri="{FF2B5EF4-FFF2-40B4-BE49-F238E27FC236}">
                <a16:creationId xmlns:a16="http://schemas.microsoft.com/office/drawing/2014/main" xmlns="" id="{57985D86-4674-4ADB-A1C7-733892CCA640}"/>
              </a:ext>
            </a:extLst>
          </p:cNvPr>
          <p:cNvSpPr>
            <a:spLocks noGrp="1"/>
          </p:cNvSpPr>
          <p:nvPr>
            <p:ph type="subTitle" idx="1"/>
          </p:nvPr>
        </p:nvSpPr>
        <p:spPr/>
        <p:txBody>
          <a:bodyPr/>
          <a:lstStyle/>
          <a:p>
            <a:r>
              <a:rPr lang="en-US" dirty="0"/>
              <a:t>Daniel White</a:t>
            </a:r>
          </a:p>
          <a:p>
            <a:r>
              <a:rPr lang="en-US" dirty="0"/>
              <a:t>Alabama PTA Field Service Representative</a:t>
            </a:r>
          </a:p>
        </p:txBody>
      </p:sp>
    </p:spTree>
    <p:extLst>
      <p:ext uri="{BB962C8B-B14F-4D97-AF65-F5344CB8AC3E}">
        <p14:creationId xmlns:p14="http://schemas.microsoft.com/office/powerpoint/2010/main" xmlns="" val="108226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D04CE7-ED55-4D3E-B028-8CEC647BCAA9}"/>
              </a:ext>
            </a:extLst>
          </p:cNvPr>
          <p:cNvSpPr>
            <a:spLocks noGrp="1"/>
          </p:cNvSpPr>
          <p:nvPr>
            <p:ph type="title"/>
          </p:nvPr>
        </p:nvSpPr>
        <p:spPr/>
        <p:txBody>
          <a:bodyPr/>
          <a:lstStyle/>
          <a:p>
            <a:r>
              <a:rPr lang="en-US" sz="4400" dirty="0"/>
              <a:t>How To Deal With Conflict?</a:t>
            </a:r>
          </a:p>
        </p:txBody>
      </p:sp>
      <p:sp>
        <p:nvSpPr>
          <p:cNvPr id="3" name="Content Placeholder 2">
            <a:extLst>
              <a:ext uri="{FF2B5EF4-FFF2-40B4-BE49-F238E27FC236}">
                <a16:creationId xmlns:a16="http://schemas.microsoft.com/office/drawing/2014/main" xmlns="" id="{77282955-C071-4EFA-B630-39127B99E7B6}"/>
              </a:ext>
            </a:extLst>
          </p:cNvPr>
          <p:cNvSpPr>
            <a:spLocks noGrp="1"/>
          </p:cNvSpPr>
          <p:nvPr>
            <p:ph idx="1"/>
          </p:nvPr>
        </p:nvSpPr>
        <p:spPr/>
        <p:txBody>
          <a:bodyPr/>
          <a:lstStyle/>
          <a:p>
            <a:r>
              <a:rPr lang="en-US" sz="2400" dirty="0"/>
              <a:t>Talk</a:t>
            </a:r>
          </a:p>
          <a:p>
            <a:pPr lvl="1"/>
            <a:r>
              <a:rPr lang="en-US" sz="2000" dirty="0"/>
              <a:t>Often, problems are a result of miscommunication</a:t>
            </a:r>
          </a:p>
          <a:p>
            <a:pPr lvl="1"/>
            <a:r>
              <a:rPr lang="en-US" sz="2000" dirty="0"/>
              <a:t>If needed, bring in a third party</a:t>
            </a:r>
          </a:p>
          <a:p>
            <a:r>
              <a:rPr lang="en-US" sz="2400" dirty="0"/>
              <a:t>Compromise</a:t>
            </a:r>
          </a:p>
          <a:p>
            <a:pPr lvl="1"/>
            <a:r>
              <a:rPr lang="en-US" sz="2000" dirty="0"/>
              <a:t>Everyone won’t be happy all the time</a:t>
            </a:r>
          </a:p>
          <a:p>
            <a:pPr lvl="1"/>
            <a:r>
              <a:rPr lang="en-US" sz="2000" dirty="0"/>
              <a:t>What is best for the Association?</a:t>
            </a:r>
          </a:p>
          <a:p>
            <a:r>
              <a:rPr lang="en-US" sz="2400" dirty="0"/>
              <a:t>Ask For Help!</a:t>
            </a:r>
          </a:p>
          <a:p>
            <a:pPr lvl="1"/>
            <a:r>
              <a:rPr lang="en-US" sz="2000" dirty="0"/>
              <a:t>Your Council is here to help</a:t>
            </a:r>
          </a:p>
          <a:p>
            <a:pPr lvl="1"/>
            <a:r>
              <a:rPr lang="en-US" sz="2000" dirty="0"/>
              <a:t>Don’t let the problem grow past the point of recovery</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xmlns="" val="366748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6BA01-559C-4368-9872-E05CFED1D7CE}"/>
              </a:ext>
            </a:extLst>
          </p:cNvPr>
          <p:cNvSpPr>
            <a:spLocks noGrp="1"/>
          </p:cNvSpPr>
          <p:nvPr>
            <p:ph type="title"/>
          </p:nvPr>
        </p:nvSpPr>
        <p:spPr/>
        <p:txBody>
          <a:bodyPr/>
          <a:lstStyle/>
          <a:p>
            <a:r>
              <a:rPr lang="en-US" sz="4400" dirty="0"/>
              <a:t>Questions?</a:t>
            </a:r>
          </a:p>
        </p:txBody>
      </p:sp>
      <p:sp>
        <p:nvSpPr>
          <p:cNvPr id="3" name="Content Placeholder 2">
            <a:extLst>
              <a:ext uri="{FF2B5EF4-FFF2-40B4-BE49-F238E27FC236}">
                <a16:creationId xmlns:a16="http://schemas.microsoft.com/office/drawing/2014/main" xmlns="" id="{863CAB1B-6699-4201-8138-5110BB7DDAFE}"/>
              </a:ext>
            </a:extLst>
          </p:cNvPr>
          <p:cNvSpPr>
            <a:spLocks noGrp="1"/>
          </p:cNvSpPr>
          <p:nvPr>
            <p:ph idx="1"/>
          </p:nvPr>
        </p:nvSpPr>
        <p:spPr/>
        <p:txBody>
          <a:bodyPr>
            <a:normAutofit/>
          </a:bodyPr>
          <a:lstStyle/>
          <a:p>
            <a:r>
              <a:rPr lang="en-US" sz="2600" dirty="0"/>
              <a:t>Important Websites</a:t>
            </a:r>
          </a:p>
          <a:p>
            <a:pPr lvl="1"/>
            <a:r>
              <a:rPr lang="en-US" sz="2400" dirty="0">
                <a:hlinkClick r:id="rId2"/>
              </a:rPr>
              <a:t>https://www.alabamapta.org/bylaws</a:t>
            </a:r>
            <a:endParaRPr lang="en-US" sz="2400" dirty="0"/>
          </a:p>
          <a:p>
            <a:pPr lvl="1"/>
            <a:r>
              <a:rPr lang="en-US" sz="2400" dirty="0">
                <a:hlinkClick r:id="rId3"/>
              </a:rPr>
              <a:t>https://www.alabamapta.org/pta-awards</a:t>
            </a:r>
            <a:endParaRPr lang="en-US" sz="2400" dirty="0"/>
          </a:p>
          <a:p>
            <a:pPr lvl="1"/>
            <a:r>
              <a:rPr lang="en-US" sz="2400" dirty="0">
                <a:hlinkClick r:id="rId4"/>
              </a:rPr>
              <a:t>https://www.alabamapta.org/good-standing</a:t>
            </a:r>
            <a:endParaRPr lang="en-US" sz="2400" dirty="0"/>
          </a:p>
          <a:p>
            <a:pPr lvl="1"/>
            <a:r>
              <a:rPr lang="en-US" sz="2400" dirty="0">
                <a:hlinkClick r:id="rId5"/>
              </a:rPr>
              <a:t>https://www.alabamapta.org/keydates</a:t>
            </a:r>
            <a:endParaRPr lang="en-US" sz="2800" dirty="0"/>
          </a:p>
          <a:p>
            <a:r>
              <a:rPr lang="en-US" sz="2800" dirty="0"/>
              <a:t>How to Reach Me:</a:t>
            </a:r>
          </a:p>
          <a:p>
            <a:pPr lvl="1"/>
            <a:r>
              <a:rPr lang="en-US" sz="2400" dirty="0">
                <a:hlinkClick r:id="rId6"/>
              </a:rPr>
              <a:t>danielhwhite@gmail.com</a:t>
            </a:r>
            <a:endParaRPr lang="en-US" sz="2400" dirty="0"/>
          </a:p>
          <a:p>
            <a:pPr lvl="1"/>
            <a:r>
              <a:rPr lang="en-US" sz="2400" dirty="0"/>
              <a:t>404-314-5900</a:t>
            </a:r>
          </a:p>
          <a:p>
            <a:pPr lvl="1"/>
            <a:endParaRPr lang="en-US" sz="2400" dirty="0"/>
          </a:p>
        </p:txBody>
      </p:sp>
    </p:spTree>
    <p:extLst>
      <p:ext uri="{BB962C8B-B14F-4D97-AF65-F5344CB8AC3E}">
        <p14:creationId xmlns:p14="http://schemas.microsoft.com/office/powerpoint/2010/main" xmlns="" val="309439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D36CB-4197-A647-8FEC-096FDDAEB5CF}"/>
              </a:ext>
            </a:extLst>
          </p:cNvPr>
          <p:cNvSpPr>
            <a:spLocks noGrp="1"/>
          </p:cNvSpPr>
          <p:nvPr>
            <p:ph type="title"/>
          </p:nvPr>
        </p:nvSpPr>
        <p:spPr/>
        <p:txBody>
          <a:bodyPr/>
          <a:lstStyle/>
          <a:p>
            <a:r>
              <a:rPr lang="en-US" dirty="0"/>
              <a:t>Why Are We Here?</a:t>
            </a:r>
          </a:p>
        </p:txBody>
      </p:sp>
      <p:sp>
        <p:nvSpPr>
          <p:cNvPr id="3" name="Content Placeholder 2">
            <a:extLst>
              <a:ext uri="{FF2B5EF4-FFF2-40B4-BE49-F238E27FC236}">
                <a16:creationId xmlns:a16="http://schemas.microsoft.com/office/drawing/2014/main" xmlns="" id="{962FA187-36EF-F84C-8075-81270ED4D62B}"/>
              </a:ext>
            </a:extLst>
          </p:cNvPr>
          <p:cNvSpPr>
            <a:spLocks noGrp="1"/>
          </p:cNvSpPr>
          <p:nvPr>
            <p:ph idx="1"/>
          </p:nvPr>
        </p:nvSpPr>
        <p:spPr/>
        <p:txBody>
          <a:bodyPr>
            <a:normAutofit/>
          </a:bodyPr>
          <a:lstStyle/>
          <a:p>
            <a:r>
              <a:rPr lang="en-US" sz="2800" dirty="0"/>
              <a:t>Remember the Mission of PTA:</a:t>
            </a:r>
          </a:p>
          <a:p>
            <a:pPr lvl="1"/>
            <a:r>
              <a:rPr lang="en-US" sz="2400" i="1" dirty="0"/>
              <a:t>To Make Every Child's Potential a Reality by Engaging Families and Communities to Advocate for All Children.</a:t>
            </a:r>
          </a:p>
          <a:p>
            <a:pPr marL="0" indent="0">
              <a:buNone/>
            </a:pPr>
            <a:endParaRPr lang="en-US" sz="2600" i="1" dirty="0"/>
          </a:p>
          <a:p>
            <a:pPr lvl="1"/>
            <a:endParaRPr lang="en-US" sz="2400" dirty="0"/>
          </a:p>
        </p:txBody>
      </p:sp>
    </p:spTree>
    <p:extLst>
      <p:ext uri="{BB962C8B-B14F-4D97-AF65-F5344CB8AC3E}">
        <p14:creationId xmlns:p14="http://schemas.microsoft.com/office/powerpoint/2010/main" xmlns="" val="109100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88D6BF-6C25-48F9-AC90-60CF0768AB62}"/>
              </a:ext>
            </a:extLst>
          </p:cNvPr>
          <p:cNvSpPr>
            <a:spLocks noGrp="1"/>
          </p:cNvSpPr>
          <p:nvPr>
            <p:ph type="title"/>
          </p:nvPr>
        </p:nvSpPr>
        <p:spPr/>
        <p:txBody>
          <a:bodyPr/>
          <a:lstStyle/>
          <a:p>
            <a:r>
              <a:rPr lang="en-US" sz="4400" dirty="0"/>
              <a:t>Basic Governance Questions</a:t>
            </a:r>
          </a:p>
        </p:txBody>
      </p:sp>
      <p:sp>
        <p:nvSpPr>
          <p:cNvPr id="3" name="Content Placeholder 2">
            <a:extLst>
              <a:ext uri="{FF2B5EF4-FFF2-40B4-BE49-F238E27FC236}">
                <a16:creationId xmlns:a16="http://schemas.microsoft.com/office/drawing/2014/main" xmlns="" id="{945F3403-C724-40B0-9B73-84D596989037}"/>
              </a:ext>
            </a:extLst>
          </p:cNvPr>
          <p:cNvSpPr>
            <a:spLocks noGrp="1"/>
          </p:cNvSpPr>
          <p:nvPr>
            <p:ph idx="1"/>
          </p:nvPr>
        </p:nvSpPr>
        <p:spPr/>
        <p:txBody>
          <a:bodyPr/>
          <a:lstStyle/>
          <a:p>
            <a:r>
              <a:rPr lang="en-US" sz="2400" dirty="0"/>
              <a:t>What is the Board of Directors?</a:t>
            </a:r>
          </a:p>
          <a:p>
            <a:pPr lvl="1"/>
            <a:r>
              <a:rPr lang="en-US" sz="2000" dirty="0"/>
              <a:t>Governance</a:t>
            </a:r>
          </a:p>
          <a:p>
            <a:pPr lvl="1"/>
            <a:r>
              <a:rPr lang="en-US" sz="2000" dirty="0"/>
              <a:t>Leadership</a:t>
            </a:r>
          </a:p>
          <a:p>
            <a:pPr lvl="1"/>
            <a:r>
              <a:rPr lang="en-US" sz="2000" dirty="0"/>
              <a:t>Operations</a:t>
            </a:r>
          </a:p>
          <a:p>
            <a:r>
              <a:rPr lang="en-US" sz="2400" dirty="0"/>
              <a:t>Who is the Board of Directors?</a:t>
            </a:r>
          </a:p>
          <a:p>
            <a:pPr lvl="1"/>
            <a:r>
              <a:rPr lang="en-US" sz="2000" dirty="0"/>
              <a:t>Officers</a:t>
            </a:r>
          </a:p>
          <a:p>
            <a:pPr lvl="1"/>
            <a:r>
              <a:rPr lang="en-US" sz="2000" dirty="0"/>
              <a:t>Principal</a:t>
            </a:r>
          </a:p>
          <a:p>
            <a:pPr lvl="1"/>
            <a:r>
              <a:rPr lang="en-US" sz="2000" dirty="0"/>
              <a:t>Standing Committee Chairs</a:t>
            </a:r>
          </a:p>
          <a:p>
            <a:pPr lvl="1"/>
            <a:endParaRPr lang="en-US" dirty="0"/>
          </a:p>
          <a:p>
            <a:pPr marL="457200" lvl="1" indent="0">
              <a:buNone/>
            </a:pPr>
            <a:endParaRPr lang="en-US" dirty="0"/>
          </a:p>
        </p:txBody>
      </p:sp>
    </p:spTree>
    <p:extLst>
      <p:ext uri="{BB962C8B-B14F-4D97-AF65-F5344CB8AC3E}">
        <p14:creationId xmlns:p14="http://schemas.microsoft.com/office/powerpoint/2010/main" xmlns="" val="260180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7E914E-DD1E-7540-B45F-5E9CBFCCEF7E}"/>
              </a:ext>
            </a:extLst>
          </p:cNvPr>
          <p:cNvSpPr>
            <a:spLocks noGrp="1"/>
          </p:cNvSpPr>
          <p:nvPr>
            <p:ph type="title"/>
          </p:nvPr>
        </p:nvSpPr>
        <p:spPr/>
        <p:txBody>
          <a:bodyPr/>
          <a:lstStyle/>
          <a:p>
            <a:r>
              <a:rPr lang="en-US" dirty="0"/>
              <a:t>Governance Best Practices</a:t>
            </a:r>
          </a:p>
        </p:txBody>
      </p:sp>
      <p:sp>
        <p:nvSpPr>
          <p:cNvPr id="3" name="Content Placeholder 2">
            <a:extLst>
              <a:ext uri="{FF2B5EF4-FFF2-40B4-BE49-F238E27FC236}">
                <a16:creationId xmlns:a16="http://schemas.microsoft.com/office/drawing/2014/main" xmlns="" id="{EB0D90D1-08FC-5A4C-9300-875FDF1F45DA}"/>
              </a:ext>
            </a:extLst>
          </p:cNvPr>
          <p:cNvSpPr>
            <a:spLocks noGrp="1"/>
          </p:cNvSpPr>
          <p:nvPr>
            <p:ph idx="1"/>
          </p:nvPr>
        </p:nvSpPr>
        <p:spPr/>
        <p:txBody>
          <a:bodyPr>
            <a:normAutofit/>
          </a:bodyPr>
          <a:lstStyle/>
          <a:p>
            <a:r>
              <a:rPr lang="en-US" sz="2800" dirty="0"/>
              <a:t>Consult your bylaws</a:t>
            </a:r>
          </a:p>
          <a:p>
            <a:r>
              <a:rPr lang="en-US" sz="2800" dirty="0"/>
              <a:t>Know your duties and dates</a:t>
            </a:r>
          </a:p>
          <a:p>
            <a:r>
              <a:rPr lang="en-US" sz="2800" dirty="0"/>
              <a:t>Maintain all records</a:t>
            </a:r>
          </a:p>
          <a:p>
            <a:r>
              <a:rPr lang="en-US" sz="2800" dirty="0"/>
              <a:t>Develop a plan to do the work</a:t>
            </a:r>
          </a:p>
        </p:txBody>
      </p:sp>
    </p:spTree>
    <p:extLst>
      <p:ext uri="{BB962C8B-B14F-4D97-AF65-F5344CB8AC3E}">
        <p14:creationId xmlns:p14="http://schemas.microsoft.com/office/powerpoint/2010/main" xmlns="" val="1020389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2FF9DA-B91A-4078-9542-83AD56DD19FF}"/>
              </a:ext>
            </a:extLst>
          </p:cNvPr>
          <p:cNvSpPr>
            <a:spLocks noGrp="1"/>
          </p:cNvSpPr>
          <p:nvPr>
            <p:ph type="title"/>
          </p:nvPr>
        </p:nvSpPr>
        <p:spPr>
          <a:xfrm>
            <a:off x="648930" y="629266"/>
            <a:ext cx="9252154" cy="1223983"/>
          </a:xfrm>
        </p:spPr>
        <p:txBody>
          <a:bodyPr>
            <a:normAutofit/>
          </a:bodyPr>
          <a:lstStyle/>
          <a:p>
            <a:r>
              <a:rPr lang="en-US"/>
              <a:t>Bylaws</a:t>
            </a:r>
          </a:p>
        </p:txBody>
      </p:sp>
      <p:sp>
        <p:nvSpPr>
          <p:cNvPr id="3" name="Content Placeholder 2">
            <a:extLst>
              <a:ext uri="{FF2B5EF4-FFF2-40B4-BE49-F238E27FC236}">
                <a16:creationId xmlns:a16="http://schemas.microsoft.com/office/drawing/2014/main" xmlns="" id="{8733E106-3098-4D38-858E-A3D2EBFBAE77}"/>
              </a:ext>
            </a:extLst>
          </p:cNvPr>
          <p:cNvSpPr>
            <a:spLocks noGrp="1"/>
          </p:cNvSpPr>
          <p:nvPr>
            <p:ph idx="1"/>
          </p:nvPr>
        </p:nvSpPr>
        <p:spPr>
          <a:xfrm>
            <a:off x="928468" y="1853250"/>
            <a:ext cx="4513252" cy="4395150"/>
          </a:xfrm>
        </p:spPr>
        <p:txBody>
          <a:bodyPr>
            <a:normAutofit fontScale="92500" lnSpcReduction="20000"/>
          </a:bodyPr>
          <a:lstStyle/>
          <a:p>
            <a:r>
              <a:rPr lang="en-US" sz="2800" dirty="0"/>
              <a:t>READ YOUR BYLAWS</a:t>
            </a:r>
          </a:p>
          <a:p>
            <a:r>
              <a:rPr lang="en-US" sz="2800" dirty="0"/>
              <a:t>If something goes wrong, your bylaws can protect you</a:t>
            </a:r>
          </a:p>
          <a:p>
            <a:r>
              <a:rPr lang="en-US" sz="2800" dirty="0"/>
              <a:t>Pay careful attention to the section related to your position </a:t>
            </a:r>
          </a:p>
          <a:p>
            <a:r>
              <a:rPr lang="en-US" sz="2800" dirty="0"/>
              <a:t>What do I need to know?</a:t>
            </a:r>
          </a:p>
          <a:p>
            <a:pPr lvl="1"/>
            <a:r>
              <a:rPr lang="en-US" sz="2400" dirty="0"/>
              <a:t>Look at the “Top Ten Things to Read in Your Bylaws” handout</a:t>
            </a:r>
          </a:p>
        </p:txBody>
      </p:sp>
      <p:pic>
        <p:nvPicPr>
          <p:cNvPr id="1026" name="Picture 2" descr="Robert's Rules of Order Newly Revised in Brief: Robert, Henry M., III:  9781541797703: Amazon.com: Books">
            <a:extLst>
              <a:ext uri="{FF2B5EF4-FFF2-40B4-BE49-F238E27FC236}">
                <a16:creationId xmlns:a16="http://schemas.microsoft.com/office/drawing/2014/main" xmlns="" id="{DC77EB1F-DF47-404E-BACF-7C91363182FD}"/>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7161108" y="1581899"/>
            <a:ext cx="3009891" cy="4666499"/>
          </a:xfrm>
          <a:prstGeom prst="rect">
            <a:avLst/>
          </a:prstGeom>
          <a:noFill/>
          <a:effectLst>
            <a:outerShdw blurRad="50800" dist="38100" dir="5400000" algn="t" rotWithShape="0">
              <a:prstClr val="black">
                <a:alpha val="43000"/>
              </a:prst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463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9531A9-A783-5449-A370-F42B23B8E650}"/>
              </a:ext>
            </a:extLst>
          </p:cNvPr>
          <p:cNvSpPr>
            <a:spLocks noGrp="1"/>
          </p:cNvSpPr>
          <p:nvPr>
            <p:ph type="title"/>
          </p:nvPr>
        </p:nvSpPr>
        <p:spPr/>
        <p:txBody>
          <a:bodyPr/>
          <a:lstStyle/>
          <a:p>
            <a:r>
              <a:rPr lang="en-US" dirty="0"/>
              <a:t>Good Standing</a:t>
            </a:r>
          </a:p>
        </p:txBody>
      </p:sp>
      <p:sp>
        <p:nvSpPr>
          <p:cNvPr id="3" name="Content Placeholder 2">
            <a:extLst>
              <a:ext uri="{FF2B5EF4-FFF2-40B4-BE49-F238E27FC236}">
                <a16:creationId xmlns:a16="http://schemas.microsoft.com/office/drawing/2014/main" xmlns="" id="{08B045DD-0474-784D-906E-3508D8F1500D}"/>
              </a:ext>
            </a:extLst>
          </p:cNvPr>
          <p:cNvSpPr>
            <a:spLocks noGrp="1"/>
          </p:cNvSpPr>
          <p:nvPr>
            <p:ph idx="1"/>
          </p:nvPr>
        </p:nvSpPr>
        <p:spPr/>
        <p:txBody>
          <a:bodyPr>
            <a:normAutofit fontScale="77500" lnSpcReduction="20000"/>
          </a:bodyPr>
          <a:lstStyle/>
          <a:p>
            <a:r>
              <a:rPr lang="en-US" dirty="0"/>
              <a:t>A local PTA in good standing: </a:t>
            </a:r>
          </a:p>
          <a:p>
            <a:r>
              <a:rPr lang="en-US" dirty="0"/>
              <a:t>(</a:t>
            </a:r>
            <a:r>
              <a:rPr lang="en-US" dirty="0" err="1"/>
              <a:t>i</a:t>
            </a:r>
            <a:r>
              <a:rPr lang="en-US" dirty="0"/>
              <a:t>) Adheres to the purposes and basic policies of PTA</a:t>
            </a:r>
            <a:br>
              <a:rPr lang="en-US" dirty="0"/>
            </a:br>
            <a:r>
              <a:rPr lang="en-US" dirty="0"/>
              <a:t>(ii) Remits dues to Alabama PTA by dates designated in these bylaws</a:t>
            </a:r>
            <a:br>
              <a:rPr lang="en-US" dirty="0"/>
            </a:br>
            <a:r>
              <a:rPr lang="en-US" dirty="0"/>
              <a:t>(iii) Has a current officer list on file in the Alabama PTA office, and</a:t>
            </a:r>
            <a:br>
              <a:rPr lang="en-US" dirty="0"/>
            </a:br>
            <a:r>
              <a:rPr lang="en-US" dirty="0"/>
              <a:t>(iv) Must have bylaws which have been updated within the last three (3) years on file in the </a:t>
            </a:r>
          </a:p>
          <a:p>
            <a:r>
              <a:rPr lang="en-US" dirty="0"/>
              <a:t>Alabama PTA Office.</a:t>
            </a:r>
            <a:br>
              <a:rPr lang="en-US" dirty="0"/>
            </a:br>
            <a:r>
              <a:rPr lang="en-US" dirty="0"/>
              <a:t>(v) Must maintain its 501©(3) tax exempt status or be actively working in conjunction with </a:t>
            </a:r>
          </a:p>
          <a:p>
            <a:r>
              <a:rPr lang="en-US" dirty="0"/>
              <a:t>Alabama PTA to have its tax exempt status reinstated (See Standing Rules),</a:t>
            </a:r>
            <a:br>
              <a:rPr lang="en-US" dirty="0"/>
            </a:br>
            <a:r>
              <a:rPr lang="en-US" dirty="0"/>
              <a:t>(vi) Must maintain membership levels as follows: A minimum of 15 members for schools </a:t>
            </a:r>
          </a:p>
          <a:p>
            <a:r>
              <a:rPr lang="en-US" dirty="0"/>
              <a:t>with enrollment of 200 or less students, 25 members for schools with enrollment of 201 to 500 students, and 50 members for schools with enrollment of greater than 500 students, and </a:t>
            </a:r>
          </a:p>
          <a:p>
            <a:r>
              <a:rPr lang="en-US" dirty="0"/>
              <a:t>(vii) If located with an organized council, follows adopted guidelines of that council in paying dues and/or participating in other programs. </a:t>
            </a:r>
          </a:p>
          <a:p>
            <a:endParaRPr lang="en-US" dirty="0"/>
          </a:p>
        </p:txBody>
      </p:sp>
    </p:spTree>
    <p:extLst>
      <p:ext uri="{BB962C8B-B14F-4D97-AF65-F5344CB8AC3E}">
        <p14:creationId xmlns:p14="http://schemas.microsoft.com/office/powerpoint/2010/main" xmlns="" val="108941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C5FFF2-9607-491B-AF9C-9AFC0F8B6986}"/>
              </a:ext>
            </a:extLst>
          </p:cNvPr>
          <p:cNvSpPr>
            <a:spLocks noGrp="1"/>
          </p:cNvSpPr>
          <p:nvPr>
            <p:ph type="title"/>
          </p:nvPr>
        </p:nvSpPr>
        <p:spPr/>
        <p:txBody>
          <a:bodyPr/>
          <a:lstStyle/>
          <a:p>
            <a:r>
              <a:rPr lang="en-US" sz="4400" dirty="0"/>
              <a:t>Communication</a:t>
            </a:r>
          </a:p>
        </p:txBody>
      </p:sp>
      <p:sp>
        <p:nvSpPr>
          <p:cNvPr id="3" name="Content Placeholder 2">
            <a:extLst>
              <a:ext uri="{FF2B5EF4-FFF2-40B4-BE49-F238E27FC236}">
                <a16:creationId xmlns:a16="http://schemas.microsoft.com/office/drawing/2014/main" xmlns="" id="{4E4D025B-4347-4987-9EA8-A44064DDE76F}"/>
              </a:ext>
            </a:extLst>
          </p:cNvPr>
          <p:cNvSpPr>
            <a:spLocks noGrp="1"/>
          </p:cNvSpPr>
          <p:nvPr>
            <p:ph idx="1"/>
          </p:nvPr>
        </p:nvSpPr>
        <p:spPr/>
        <p:txBody>
          <a:bodyPr>
            <a:normAutofit/>
          </a:bodyPr>
          <a:lstStyle/>
          <a:p>
            <a:r>
              <a:rPr lang="en-US" sz="2400" dirty="0"/>
              <a:t>You need a system</a:t>
            </a:r>
          </a:p>
          <a:p>
            <a:pPr lvl="1"/>
            <a:r>
              <a:rPr lang="en-US" sz="2000" dirty="0" err="1"/>
              <a:t>Memberhub</a:t>
            </a:r>
            <a:r>
              <a:rPr lang="en-US" sz="2000" dirty="0"/>
              <a:t> – This tool is already available to you!</a:t>
            </a:r>
          </a:p>
          <a:p>
            <a:pPr lvl="1"/>
            <a:r>
              <a:rPr lang="en-US" sz="2000" dirty="0"/>
              <a:t>GroupMe (for BOD or Executive Committee)</a:t>
            </a:r>
          </a:p>
          <a:p>
            <a:pPr lvl="1"/>
            <a:r>
              <a:rPr lang="en-US" sz="2000" dirty="0"/>
              <a:t>Email</a:t>
            </a:r>
          </a:p>
          <a:p>
            <a:r>
              <a:rPr lang="en-US" sz="2400" dirty="0"/>
              <a:t>People don’t know what they don’t know</a:t>
            </a:r>
          </a:p>
        </p:txBody>
      </p:sp>
    </p:spTree>
    <p:extLst>
      <p:ext uri="{BB962C8B-B14F-4D97-AF65-F5344CB8AC3E}">
        <p14:creationId xmlns:p14="http://schemas.microsoft.com/office/powerpoint/2010/main" xmlns="" val="222503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E614C-18C7-4674-89BC-6B613FAD2053}"/>
              </a:ext>
            </a:extLst>
          </p:cNvPr>
          <p:cNvSpPr>
            <a:spLocks noGrp="1"/>
          </p:cNvSpPr>
          <p:nvPr>
            <p:ph type="title"/>
          </p:nvPr>
        </p:nvSpPr>
        <p:spPr/>
        <p:txBody>
          <a:bodyPr/>
          <a:lstStyle/>
          <a:p>
            <a:r>
              <a:rPr lang="en-US" sz="4400" dirty="0"/>
              <a:t>What Are My Strengths?</a:t>
            </a:r>
          </a:p>
        </p:txBody>
      </p:sp>
      <p:sp>
        <p:nvSpPr>
          <p:cNvPr id="3" name="Content Placeholder 2">
            <a:extLst>
              <a:ext uri="{FF2B5EF4-FFF2-40B4-BE49-F238E27FC236}">
                <a16:creationId xmlns:a16="http://schemas.microsoft.com/office/drawing/2014/main" xmlns="" id="{3788DFF1-F426-4896-8BFF-BFA2761CF786}"/>
              </a:ext>
            </a:extLst>
          </p:cNvPr>
          <p:cNvSpPr>
            <a:spLocks noGrp="1"/>
          </p:cNvSpPr>
          <p:nvPr>
            <p:ph idx="1"/>
          </p:nvPr>
        </p:nvSpPr>
        <p:spPr/>
        <p:txBody>
          <a:bodyPr/>
          <a:lstStyle/>
          <a:p>
            <a:r>
              <a:rPr lang="en-US" sz="2400" dirty="0"/>
              <a:t>Think about your top three strengths that related to PTA/board service</a:t>
            </a:r>
          </a:p>
          <a:p>
            <a:pPr lvl="1"/>
            <a:r>
              <a:rPr lang="en-US" sz="2000" dirty="0"/>
              <a:t>Think outside the box</a:t>
            </a:r>
          </a:p>
          <a:p>
            <a:pPr lvl="1"/>
            <a:r>
              <a:rPr lang="en-US" sz="2000" dirty="0"/>
              <a:t>Its doesn’t have to relate to your position or title</a:t>
            </a:r>
          </a:p>
          <a:p>
            <a:r>
              <a:rPr lang="en-US" sz="2400" dirty="0"/>
              <a:t>How can we use our different strengths to work as a team?</a:t>
            </a:r>
          </a:p>
          <a:p>
            <a:pPr lvl="1"/>
            <a:endParaRPr lang="en-US" dirty="0"/>
          </a:p>
          <a:p>
            <a:pPr lvl="1"/>
            <a:endParaRPr lang="en-US" dirty="0"/>
          </a:p>
        </p:txBody>
      </p:sp>
    </p:spTree>
    <p:extLst>
      <p:ext uri="{BB962C8B-B14F-4D97-AF65-F5344CB8AC3E}">
        <p14:creationId xmlns:p14="http://schemas.microsoft.com/office/powerpoint/2010/main" xmlns="" val="298934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A8BBA6-8905-44B0-B1D8-F9917764C17F}"/>
              </a:ext>
            </a:extLst>
          </p:cNvPr>
          <p:cNvSpPr>
            <a:spLocks noGrp="1"/>
          </p:cNvSpPr>
          <p:nvPr>
            <p:ph type="title"/>
          </p:nvPr>
        </p:nvSpPr>
        <p:spPr/>
        <p:txBody>
          <a:bodyPr/>
          <a:lstStyle/>
          <a:p>
            <a:r>
              <a:rPr lang="en-US" sz="4400" dirty="0"/>
              <a:t>What Are My Weaknesses?</a:t>
            </a:r>
          </a:p>
        </p:txBody>
      </p:sp>
      <p:sp>
        <p:nvSpPr>
          <p:cNvPr id="3" name="Content Placeholder 2">
            <a:extLst>
              <a:ext uri="{FF2B5EF4-FFF2-40B4-BE49-F238E27FC236}">
                <a16:creationId xmlns:a16="http://schemas.microsoft.com/office/drawing/2014/main" xmlns="" id="{701792F1-6963-48C3-8277-D8510B34F384}"/>
              </a:ext>
            </a:extLst>
          </p:cNvPr>
          <p:cNvSpPr>
            <a:spLocks noGrp="1"/>
          </p:cNvSpPr>
          <p:nvPr>
            <p:ph idx="1"/>
          </p:nvPr>
        </p:nvSpPr>
        <p:spPr/>
        <p:txBody>
          <a:bodyPr/>
          <a:lstStyle/>
          <a:p>
            <a:r>
              <a:rPr lang="en-US" sz="2800" dirty="0"/>
              <a:t>What are three weaknesses or things you don’t like to do?</a:t>
            </a:r>
          </a:p>
          <a:p>
            <a:r>
              <a:rPr lang="en-US" sz="2800" dirty="0"/>
              <a:t>Why is it important to know this about each other?</a:t>
            </a:r>
          </a:p>
          <a:p>
            <a:r>
              <a:rPr lang="en-US" sz="2800" dirty="0"/>
              <a:t>We need to play to our collective strengths, and support each other’s weaknesses</a:t>
            </a:r>
          </a:p>
          <a:p>
            <a:pPr lvl="1"/>
            <a:endParaRPr lang="en-US" dirty="0"/>
          </a:p>
          <a:p>
            <a:pPr lvl="1"/>
            <a:endParaRPr lang="en-US" dirty="0"/>
          </a:p>
        </p:txBody>
      </p:sp>
    </p:spTree>
    <p:extLst>
      <p:ext uri="{BB962C8B-B14F-4D97-AF65-F5344CB8AC3E}">
        <p14:creationId xmlns:p14="http://schemas.microsoft.com/office/powerpoint/2010/main" xmlns="" val="2575228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A4323D22C8924CA7611EA426ABAE3F" ma:contentTypeVersion="10" ma:contentTypeDescription="Create a new document." ma:contentTypeScope="" ma:versionID="bdcccc68eb5823c4542c058dd6988e27">
  <xsd:schema xmlns:xsd="http://www.w3.org/2001/XMLSchema" xmlns:xs="http://www.w3.org/2001/XMLSchema" xmlns:p="http://schemas.microsoft.com/office/2006/metadata/properties" xmlns:ns3="79da4dfe-5f8f-44dc-b21e-d588532009de" xmlns:ns4="97a2620e-34f4-4729-b81c-a8fca6bae7c9" targetNamespace="http://schemas.microsoft.com/office/2006/metadata/properties" ma:root="true" ma:fieldsID="807a7f9bae4875b72fcfeea6580c8ad0" ns3:_="" ns4:_="">
    <xsd:import namespace="79da4dfe-5f8f-44dc-b21e-d588532009de"/>
    <xsd:import namespace="97a2620e-34f4-4729-b81c-a8fca6bae7c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da4dfe-5f8f-44dc-b21e-d588532009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a2620e-34f4-4729-b81c-a8fca6bae7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D84E43-AD46-4987-AE74-12ECAD034D29}">
  <ds:schemaRefs>
    <ds:schemaRef ds:uri="http://purl.org/dc/terms/"/>
    <ds:schemaRef ds:uri="http://www.w3.org/XML/1998/namespac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dcmitype/"/>
    <ds:schemaRef ds:uri="97a2620e-34f4-4729-b81c-a8fca6bae7c9"/>
    <ds:schemaRef ds:uri="79da4dfe-5f8f-44dc-b21e-d588532009de"/>
    <ds:schemaRef ds:uri="http://schemas.microsoft.com/office/2006/metadata/properties"/>
  </ds:schemaRefs>
</ds:datastoreItem>
</file>

<file path=customXml/itemProps2.xml><?xml version="1.0" encoding="utf-8"?>
<ds:datastoreItem xmlns:ds="http://schemas.openxmlformats.org/officeDocument/2006/customXml" ds:itemID="{AF4B5D09-3D7E-4C53-BAD3-75B437847E9F}">
  <ds:schemaRefs>
    <ds:schemaRef ds:uri="http://schemas.microsoft.com/sharepoint/v3/contenttype/forms"/>
  </ds:schemaRefs>
</ds:datastoreItem>
</file>

<file path=customXml/itemProps3.xml><?xml version="1.0" encoding="utf-8"?>
<ds:datastoreItem xmlns:ds="http://schemas.openxmlformats.org/officeDocument/2006/customXml" ds:itemID="{A9C9F75D-6986-4A31-8DA1-8C96353667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da4dfe-5f8f-44dc-b21e-d588532009de"/>
    <ds:schemaRef ds:uri="97a2620e-34f4-4729-b81c-a8fca6bae7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212</TotalTime>
  <Words>363</Words>
  <Application>Microsoft Office PowerPoint</Application>
  <PresentationFormat>Custom</PresentationFormat>
  <Paragraphs>71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vt:lpstr>
      <vt:lpstr>Board Governance</vt:lpstr>
      <vt:lpstr>Why Are We Here?</vt:lpstr>
      <vt:lpstr>Basic Governance Questions</vt:lpstr>
      <vt:lpstr>Governance Best Practices</vt:lpstr>
      <vt:lpstr>Bylaws</vt:lpstr>
      <vt:lpstr>Good Standing</vt:lpstr>
      <vt:lpstr>Communication</vt:lpstr>
      <vt:lpstr>What Are My Strengths?</vt:lpstr>
      <vt:lpstr>What Are My Weaknesses?</vt:lpstr>
      <vt:lpstr>How To Deal With Conflict?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Governance</dc:title>
  <dc:creator>Daniel White</dc:creator>
  <cp:lastModifiedBy>Owner</cp:lastModifiedBy>
  <cp:revision>10</cp:revision>
  <dcterms:created xsi:type="dcterms:W3CDTF">2019-11-11T15:24:42Z</dcterms:created>
  <dcterms:modified xsi:type="dcterms:W3CDTF">2021-04-19T14:24:36Z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0x01010099A4323D22C8924CA7611EA426ABAE3F</vt:lpwstr>
  </property>
</Properties>
</file>